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5"/>
  </p:notesMasterIdLst>
  <p:handoutMasterIdLst>
    <p:handoutMasterId r:id="rId16"/>
  </p:handoutMasterIdLst>
  <p:sldIdLst>
    <p:sldId id="410" r:id="rId5"/>
    <p:sldId id="383" r:id="rId6"/>
    <p:sldId id="411" r:id="rId7"/>
    <p:sldId id="391" r:id="rId8"/>
    <p:sldId id="412" r:id="rId9"/>
    <p:sldId id="413" r:id="rId10"/>
    <p:sldId id="414" r:id="rId11"/>
    <p:sldId id="415" r:id="rId12"/>
    <p:sldId id="416" r:id="rId13"/>
    <p:sldId id="39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67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0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CDD5212D-636B-CD50-092B-CEA16438CC8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40558456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425" imgH="426" progId="TCLayout.ActiveDocument.1">
                  <p:embed/>
                </p:oleObj>
              </mc:Choice>
              <mc:Fallback>
                <p:oleObj name="think-cell Slide" r:id="rId16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6" Type="http://schemas.openxmlformats.org/officeDocument/2006/relationships/image" Target="../media/image2.emf"/><Relationship Id="rId5" Type="http://schemas.openxmlformats.org/officeDocument/2006/relationships/package" Target="../embeddings/Microsoft_PowerPoint_Presentation.pptx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C6DA3766-09B7-2750-6166-640745D72C6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112070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 vert="horz"/>
          <a:lstStyle/>
          <a:p>
            <a:r>
              <a:rPr lang="en-US" dirty="0"/>
              <a:t>Project </a:t>
            </a:r>
            <a:br>
              <a:rPr lang="en-US" dirty="0"/>
            </a:br>
            <a:r>
              <a:rPr lang="en-US" dirty="0"/>
              <a:t>Documentation 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" name="think-cell data - do not delete" hidden="1">
            <a:extLst>
              <a:ext uri="{FF2B5EF4-FFF2-40B4-BE49-F238E27FC236}">
                <a16:creationId xmlns:a16="http://schemas.microsoft.com/office/drawing/2014/main" id="{F67AF544-04BA-12C8-4615-DB4428212F7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70553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Google Shape;2270;p54">
            <a:extLst>
              <a:ext uri="{FF2B5EF4-FFF2-40B4-BE49-F238E27FC236}">
                <a16:creationId xmlns:a16="http://schemas.microsoft.com/office/drawing/2014/main" id="{F2F0403A-36D3-BDF9-0F01-C575966403D7}"/>
              </a:ext>
            </a:extLst>
          </p:cNvPr>
          <p:cNvSpPr txBox="1">
            <a:spLocks/>
          </p:cNvSpPr>
          <p:nvPr/>
        </p:nvSpPr>
        <p:spPr>
          <a:xfrm>
            <a:off x="458575" y="1305459"/>
            <a:ext cx="6000615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dirty="0"/>
              <a:t>Analysis Procedure</a:t>
            </a:r>
          </a:p>
        </p:txBody>
      </p:sp>
      <p:sp>
        <p:nvSpPr>
          <p:cNvPr id="5" name="Google Shape;2271;p54">
            <a:extLst>
              <a:ext uri="{FF2B5EF4-FFF2-40B4-BE49-F238E27FC236}">
                <a16:creationId xmlns:a16="http://schemas.microsoft.com/office/drawing/2014/main" id="{99D029AB-58C0-4265-E156-ACAA038F8ED1}"/>
              </a:ext>
            </a:extLst>
          </p:cNvPr>
          <p:cNvSpPr txBox="1"/>
          <p:nvPr/>
        </p:nvSpPr>
        <p:spPr>
          <a:xfrm flipH="1">
            <a:off x="1315683" y="3459004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Introduction</a:t>
            </a:r>
            <a:endParaRPr sz="2400" b="1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6" name="Google Shape;2272;p54">
            <a:extLst>
              <a:ext uri="{FF2B5EF4-FFF2-40B4-BE49-F238E27FC236}">
                <a16:creationId xmlns:a16="http://schemas.microsoft.com/office/drawing/2014/main" id="{5C4688CC-1E8F-3448-B0A2-2B432DF169AC}"/>
              </a:ext>
            </a:extLst>
          </p:cNvPr>
          <p:cNvSpPr txBox="1"/>
          <p:nvPr/>
        </p:nvSpPr>
        <p:spPr>
          <a:xfrm flipH="1">
            <a:off x="1315683" y="2883800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Venus is the second planet from the Sun</a:t>
            </a:r>
            <a:endParaRPr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7" name="Google Shape;2273;p54">
            <a:extLst>
              <a:ext uri="{FF2B5EF4-FFF2-40B4-BE49-F238E27FC236}">
                <a16:creationId xmlns:a16="http://schemas.microsoft.com/office/drawing/2014/main" id="{DFC04013-B444-7E0E-F58F-AC1841429B4F}"/>
              </a:ext>
            </a:extLst>
          </p:cNvPr>
          <p:cNvSpPr txBox="1"/>
          <p:nvPr/>
        </p:nvSpPr>
        <p:spPr>
          <a:xfrm flipH="1">
            <a:off x="3108508" y="4632054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Methodology</a:t>
            </a:r>
            <a:endParaRPr sz="2400" b="1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" name="Google Shape;2274;p54">
            <a:extLst>
              <a:ext uri="{FF2B5EF4-FFF2-40B4-BE49-F238E27FC236}">
                <a16:creationId xmlns:a16="http://schemas.microsoft.com/office/drawing/2014/main" id="{E2E5CD02-00E1-2D7C-C8AF-D25AA50142D0}"/>
              </a:ext>
            </a:extLst>
          </p:cNvPr>
          <p:cNvSpPr txBox="1"/>
          <p:nvPr/>
        </p:nvSpPr>
        <p:spPr>
          <a:xfrm flipH="1">
            <a:off x="3108508" y="4998717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Mercury is the closest planet to the Sun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" name="Google Shape;2275;p54">
            <a:extLst>
              <a:ext uri="{FF2B5EF4-FFF2-40B4-BE49-F238E27FC236}">
                <a16:creationId xmlns:a16="http://schemas.microsoft.com/office/drawing/2014/main" id="{0EEFC286-2C7C-7B02-64E5-C5E74BD0212A}"/>
              </a:ext>
            </a:extLst>
          </p:cNvPr>
          <p:cNvSpPr txBox="1"/>
          <p:nvPr/>
        </p:nvSpPr>
        <p:spPr>
          <a:xfrm flipH="1">
            <a:off x="4998433" y="3564526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Analysis</a:t>
            </a:r>
            <a:endParaRPr sz="2400" b="1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0" name="Google Shape;2276;p54">
            <a:extLst>
              <a:ext uri="{FF2B5EF4-FFF2-40B4-BE49-F238E27FC236}">
                <a16:creationId xmlns:a16="http://schemas.microsoft.com/office/drawing/2014/main" id="{BAF8DBB2-F24A-7504-F479-32FB27579B90}"/>
              </a:ext>
            </a:extLst>
          </p:cNvPr>
          <p:cNvSpPr txBox="1"/>
          <p:nvPr/>
        </p:nvSpPr>
        <p:spPr>
          <a:xfrm flipH="1">
            <a:off x="5151475" y="2831163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Despite being red, Mars is a very cold place</a:t>
            </a:r>
            <a:endParaRPr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1" name="Google Shape;2277;p54">
            <a:extLst>
              <a:ext uri="{FF2B5EF4-FFF2-40B4-BE49-F238E27FC236}">
                <a16:creationId xmlns:a16="http://schemas.microsoft.com/office/drawing/2014/main" id="{12E364E3-FA0B-9B7A-3923-56D92B3E0953}"/>
              </a:ext>
            </a:extLst>
          </p:cNvPr>
          <p:cNvSpPr txBox="1"/>
          <p:nvPr/>
        </p:nvSpPr>
        <p:spPr>
          <a:xfrm flipH="1">
            <a:off x="6808483" y="4632054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Conclusion</a:t>
            </a:r>
            <a:endParaRPr sz="2400" b="1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2" name="Google Shape;2278;p54">
            <a:extLst>
              <a:ext uri="{FF2B5EF4-FFF2-40B4-BE49-F238E27FC236}">
                <a16:creationId xmlns:a16="http://schemas.microsoft.com/office/drawing/2014/main" id="{E8961524-CD83-263C-38CA-9ADF8A6E5E12}"/>
              </a:ext>
            </a:extLst>
          </p:cNvPr>
          <p:cNvSpPr txBox="1"/>
          <p:nvPr/>
        </p:nvSpPr>
        <p:spPr>
          <a:xfrm flipH="1">
            <a:off x="6808483" y="4998717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Jupiter is the biggest planet of them all</a:t>
            </a:r>
            <a:endParaRPr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" name="Google Shape;2279;p54">
            <a:extLst>
              <a:ext uri="{FF2B5EF4-FFF2-40B4-BE49-F238E27FC236}">
                <a16:creationId xmlns:a16="http://schemas.microsoft.com/office/drawing/2014/main" id="{6BB2C98C-ED34-62A0-A7D7-CF54EA8B6BEF}"/>
              </a:ext>
            </a:extLst>
          </p:cNvPr>
          <p:cNvSpPr/>
          <p:nvPr/>
        </p:nvSpPr>
        <p:spPr>
          <a:xfrm>
            <a:off x="2214933" y="4103429"/>
            <a:ext cx="344700" cy="344700"/>
          </a:xfrm>
          <a:prstGeom prst="donut">
            <a:avLst>
              <a:gd name="adj" fmla="val 212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" name="Google Shape;2280;p54">
            <a:extLst>
              <a:ext uri="{FF2B5EF4-FFF2-40B4-BE49-F238E27FC236}">
                <a16:creationId xmlns:a16="http://schemas.microsoft.com/office/drawing/2014/main" id="{2F1F7174-724F-4E9C-98BD-E524B71019DF}"/>
              </a:ext>
            </a:extLst>
          </p:cNvPr>
          <p:cNvSpPr/>
          <p:nvPr/>
        </p:nvSpPr>
        <p:spPr>
          <a:xfrm>
            <a:off x="4007758" y="4103429"/>
            <a:ext cx="344700" cy="344700"/>
          </a:xfrm>
          <a:prstGeom prst="donut">
            <a:avLst>
              <a:gd name="adj" fmla="val 2129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5" name="Google Shape;2281;p54">
            <a:extLst>
              <a:ext uri="{FF2B5EF4-FFF2-40B4-BE49-F238E27FC236}">
                <a16:creationId xmlns:a16="http://schemas.microsoft.com/office/drawing/2014/main" id="{682AE768-D48D-94C4-1528-D4217D429296}"/>
              </a:ext>
            </a:extLst>
          </p:cNvPr>
          <p:cNvSpPr/>
          <p:nvPr/>
        </p:nvSpPr>
        <p:spPr>
          <a:xfrm>
            <a:off x="5857158" y="4103429"/>
            <a:ext cx="344700" cy="344700"/>
          </a:xfrm>
          <a:prstGeom prst="donut">
            <a:avLst>
              <a:gd name="adj" fmla="val 2129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6" name="Google Shape;2282;p54">
            <a:extLst>
              <a:ext uri="{FF2B5EF4-FFF2-40B4-BE49-F238E27FC236}">
                <a16:creationId xmlns:a16="http://schemas.microsoft.com/office/drawing/2014/main" id="{C57333A5-D496-F66A-D752-32BFB20EE894}"/>
              </a:ext>
            </a:extLst>
          </p:cNvPr>
          <p:cNvSpPr/>
          <p:nvPr/>
        </p:nvSpPr>
        <p:spPr>
          <a:xfrm>
            <a:off x="7707733" y="4103429"/>
            <a:ext cx="344700" cy="344700"/>
          </a:xfrm>
          <a:prstGeom prst="donut">
            <a:avLst>
              <a:gd name="adj" fmla="val 2129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7" name="Google Shape;2283;p54">
            <a:extLst>
              <a:ext uri="{FF2B5EF4-FFF2-40B4-BE49-F238E27FC236}">
                <a16:creationId xmlns:a16="http://schemas.microsoft.com/office/drawing/2014/main" id="{C63BC407-383E-FF42-70BE-53577430BEBC}"/>
              </a:ext>
            </a:extLst>
          </p:cNvPr>
          <p:cNvCxnSpPr>
            <a:stCxn id="13" idx="6"/>
            <a:endCxn id="14" idx="2"/>
          </p:cNvCxnSpPr>
          <p:nvPr/>
        </p:nvCxnSpPr>
        <p:spPr>
          <a:xfrm>
            <a:off x="2559633" y="4275779"/>
            <a:ext cx="1448100" cy="6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2284;p54">
            <a:extLst>
              <a:ext uri="{FF2B5EF4-FFF2-40B4-BE49-F238E27FC236}">
                <a16:creationId xmlns:a16="http://schemas.microsoft.com/office/drawing/2014/main" id="{4CAF9FFE-8ACD-6EFA-A969-D9AEDDAD285F}"/>
              </a:ext>
            </a:extLst>
          </p:cNvPr>
          <p:cNvCxnSpPr>
            <a:stCxn id="14" idx="6"/>
            <a:endCxn id="15" idx="2"/>
          </p:cNvCxnSpPr>
          <p:nvPr/>
        </p:nvCxnSpPr>
        <p:spPr>
          <a:xfrm>
            <a:off x="4352458" y="4275779"/>
            <a:ext cx="1504800" cy="600"/>
          </a:xfrm>
          <a:prstGeom prst="bentConnector3">
            <a:avLst>
              <a:gd name="adj1" fmla="val 49997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2285;p54">
            <a:extLst>
              <a:ext uri="{FF2B5EF4-FFF2-40B4-BE49-F238E27FC236}">
                <a16:creationId xmlns:a16="http://schemas.microsoft.com/office/drawing/2014/main" id="{C9395B96-DD69-5011-AD47-408EA513420D}"/>
              </a:ext>
            </a:extLst>
          </p:cNvPr>
          <p:cNvCxnSpPr>
            <a:stCxn id="15" idx="6"/>
            <a:endCxn id="16" idx="2"/>
          </p:cNvCxnSpPr>
          <p:nvPr/>
        </p:nvCxnSpPr>
        <p:spPr>
          <a:xfrm>
            <a:off x="6201858" y="4275779"/>
            <a:ext cx="1506000" cy="600"/>
          </a:xfrm>
          <a:prstGeom prst="bentConnector3">
            <a:avLst>
              <a:gd name="adj1" fmla="val 49996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" name="Google Shape;2286;p54">
            <a:extLst>
              <a:ext uri="{FF2B5EF4-FFF2-40B4-BE49-F238E27FC236}">
                <a16:creationId xmlns:a16="http://schemas.microsoft.com/office/drawing/2014/main" id="{FA085D65-EBF7-EB47-DB91-0BB2C028F7B6}"/>
              </a:ext>
            </a:extLst>
          </p:cNvPr>
          <p:cNvGrpSpPr/>
          <p:nvPr/>
        </p:nvGrpSpPr>
        <p:grpSpPr>
          <a:xfrm>
            <a:off x="2150961" y="4713038"/>
            <a:ext cx="472644" cy="397889"/>
            <a:chOff x="6420960" y="1437175"/>
            <a:chExt cx="1229883" cy="1035360"/>
          </a:xfrm>
        </p:grpSpPr>
        <p:sp>
          <p:nvSpPr>
            <p:cNvPr id="21" name="Google Shape;2287;p54">
              <a:extLst>
                <a:ext uri="{FF2B5EF4-FFF2-40B4-BE49-F238E27FC236}">
                  <a16:creationId xmlns:a16="http://schemas.microsoft.com/office/drawing/2014/main" id="{A5C6AEED-B13A-BF3C-0CB7-DBA2FB4D8F83}"/>
                </a:ext>
              </a:extLst>
            </p:cNvPr>
            <p:cNvSpPr/>
            <p:nvPr/>
          </p:nvSpPr>
          <p:spPr>
            <a:xfrm>
              <a:off x="6420960" y="1437175"/>
              <a:ext cx="1229883" cy="1035360"/>
            </a:xfrm>
            <a:custGeom>
              <a:avLst/>
              <a:gdLst/>
              <a:ahLst/>
              <a:cxnLst/>
              <a:rect l="l" t="t" r="r" b="b"/>
              <a:pathLst>
                <a:path w="12833" h="10803" extrusionOk="0">
                  <a:moveTo>
                    <a:pt x="6417" y="0"/>
                  </a:moveTo>
                  <a:lnTo>
                    <a:pt x="1" y="10802"/>
                  </a:lnTo>
                  <a:lnTo>
                    <a:pt x="12833" y="10802"/>
                  </a:lnTo>
                  <a:lnTo>
                    <a:pt x="64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88;p54">
              <a:extLst>
                <a:ext uri="{FF2B5EF4-FFF2-40B4-BE49-F238E27FC236}">
                  <a16:creationId xmlns:a16="http://schemas.microsoft.com/office/drawing/2014/main" id="{FFE2C9DD-A3DB-0EB8-78A8-F11B12BC84DF}"/>
                </a:ext>
              </a:extLst>
            </p:cNvPr>
            <p:cNvSpPr/>
            <p:nvPr/>
          </p:nvSpPr>
          <p:spPr>
            <a:xfrm>
              <a:off x="6420960" y="2102492"/>
              <a:ext cx="1229883" cy="370038"/>
            </a:xfrm>
            <a:custGeom>
              <a:avLst/>
              <a:gdLst/>
              <a:ahLst/>
              <a:cxnLst/>
              <a:rect l="l" t="t" r="r" b="b"/>
              <a:pathLst>
                <a:path w="12833" h="3861" extrusionOk="0">
                  <a:moveTo>
                    <a:pt x="2281" y="1"/>
                  </a:moveTo>
                  <a:lnTo>
                    <a:pt x="1" y="3860"/>
                  </a:lnTo>
                  <a:lnTo>
                    <a:pt x="12833" y="3860"/>
                  </a:lnTo>
                  <a:lnTo>
                    <a:pt x="105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289;p54">
            <a:extLst>
              <a:ext uri="{FF2B5EF4-FFF2-40B4-BE49-F238E27FC236}">
                <a16:creationId xmlns:a16="http://schemas.microsoft.com/office/drawing/2014/main" id="{31D90DE9-E327-3306-20C2-6233D30AD40B}"/>
              </a:ext>
            </a:extLst>
          </p:cNvPr>
          <p:cNvGrpSpPr/>
          <p:nvPr/>
        </p:nvGrpSpPr>
        <p:grpSpPr>
          <a:xfrm>
            <a:off x="4020324" y="3518898"/>
            <a:ext cx="319568" cy="319600"/>
            <a:chOff x="4423546" y="1424811"/>
            <a:chExt cx="254150" cy="254175"/>
          </a:xfrm>
        </p:grpSpPr>
        <p:sp>
          <p:nvSpPr>
            <p:cNvPr id="24" name="Google Shape;2290;p54">
              <a:extLst>
                <a:ext uri="{FF2B5EF4-FFF2-40B4-BE49-F238E27FC236}">
                  <a16:creationId xmlns:a16="http://schemas.microsoft.com/office/drawing/2014/main" id="{1CDA4506-BE3E-06D1-0F40-D98D70CC3E05}"/>
                </a:ext>
              </a:extLst>
            </p:cNvPr>
            <p:cNvSpPr/>
            <p:nvPr/>
          </p:nvSpPr>
          <p:spPr>
            <a:xfrm>
              <a:off x="4423546" y="1424811"/>
              <a:ext cx="254150" cy="254175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276" y="0"/>
                  </a:moveTo>
                  <a:lnTo>
                    <a:pt x="0" y="301"/>
                  </a:lnTo>
                  <a:lnTo>
                    <a:pt x="1379" y="1654"/>
                  </a:lnTo>
                  <a:lnTo>
                    <a:pt x="1654" y="1379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91;p54">
              <a:extLst>
                <a:ext uri="{FF2B5EF4-FFF2-40B4-BE49-F238E27FC236}">
                  <a16:creationId xmlns:a16="http://schemas.microsoft.com/office/drawing/2014/main" id="{9C359AAA-6770-913F-B0A7-8E0BF88D7710}"/>
                </a:ext>
              </a:extLst>
            </p:cNvPr>
            <p:cNvSpPr/>
            <p:nvPr/>
          </p:nvSpPr>
          <p:spPr>
            <a:xfrm>
              <a:off x="4423546" y="1424811"/>
              <a:ext cx="254150" cy="254175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1354" y="0"/>
                  </a:moveTo>
                  <a:lnTo>
                    <a:pt x="0" y="1379"/>
                  </a:lnTo>
                  <a:lnTo>
                    <a:pt x="301" y="1654"/>
                  </a:lnTo>
                  <a:lnTo>
                    <a:pt x="1654" y="301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292;p54">
            <a:extLst>
              <a:ext uri="{FF2B5EF4-FFF2-40B4-BE49-F238E27FC236}">
                <a16:creationId xmlns:a16="http://schemas.microsoft.com/office/drawing/2014/main" id="{1D1229A7-8C52-51C0-35F0-C1913A9DCF4F}"/>
              </a:ext>
            </a:extLst>
          </p:cNvPr>
          <p:cNvGrpSpPr/>
          <p:nvPr/>
        </p:nvGrpSpPr>
        <p:grpSpPr>
          <a:xfrm>
            <a:off x="5857748" y="4713053"/>
            <a:ext cx="344695" cy="419954"/>
            <a:chOff x="6853900" y="1392100"/>
            <a:chExt cx="262325" cy="319600"/>
          </a:xfrm>
        </p:grpSpPr>
        <p:sp>
          <p:nvSpPr>
            <p:cNvPr id="27" name="Google Shape;2293;p54">
              <a:extLst>
                <a:ext uri="{FF2B5EF4-FFF2-40B4-BE49-F238E27FC236}">
                  <a16:creationId xmlns:a16="http://schemas.microsoft.com/office/drawing/2014/main" id="{F2E9F308-21E6-7449-B9B7-512C66A567EB}"/>
                </a:ext>
              </a:extLst>
            </p:cNvPr>
            <p:cNvSpPr/>
            <p:nvPr/>
          </p:nvSpPr>
          <p:spPr>
            <a:xfrm>
              <a:off x="6853900" y="1469900"/>
              <a:ext cx="114900" cy="24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8" name="Google Shape;2294;p54">
              <a:extLst>
                <a:ext uri="{FF2B5EF4-FFF2-40B4-BE49-F238E27FC236}">
                  <a16:creationId xmlns:a16="http://schemas.microsoft.com/office/drawing/2014/main" id="{D6ECA8B2-24F5-00B3-153E-0330D3DBEC8E}"/>
                </a:ext>
              </a:extLst>
            </p:cNvPr>
            <p:cNvSpPr/>
            <p:nvPr/>
          </p:nvSpPr>
          <p:spPr>
            <a:xfrm>
              <a:off x="7001325" y="1392100"/>
              <a:ext cx="114900" cy="31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29" name="Google Shape;2295;p54">
            <a:extLst>
              <a:ext uri="{FF2B5EF4-FFF2-40B4-BE49-F238E27FC236}">
                <a16:creationId xmlns:a16="http://schemas.microsoft.com/office/drawing/2014/main" id="{8F6A6A52-20A6-D6A8-130D-DFADFAF8F104}"/>
              </a:ext>
            </a:extLst>
          </p:cNvPr>
          <p:cNvGrpSpPr/>
          <p:nvPr/>
        </p:nvGrpSpPr>
        <p:grpSpPr>
          <a:xfrm>
            <a:off x="7382107" y="3388700"/>
            <a:ext cx="995952" cy="449804"/>
            <a:chOff x="6329300" y="2955838"/>
            <a:chExt cx="1163088" cy="525288"/>
          </a:xfrm>
        </p:grpSpPr>
        <p:sp>
          <p:nvSpPr>
            <p:cNvPr id="30" name="Google Shape;2296;p54">
              <a:extLst>
                <a:ext uri="{FF2B5EF4-FFF2-40B4-BE49-F238E27FC236}">
                  <a16:creationId xmlns:a16="http://schemas.microsoft.com/office/drawing/2014/main" id="{41A8C381-7D97-A1E7-0502-B58BD6AD1583}"/>
                </a:ext>
              </a:extLst>
            </p:cNvPr>
            <p:cNvSpPr/>
            <p:nvPr/>
          </p:nvSpPr>
          <p:spPr>
            <a:xfrm rot="-2683604">
              <a:off x="6316817" y="3277325"/>
              <a:ext cx="400298" cy="3266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1" name="Google Shape;2297;p54">
              <a:extLst>
                <a:ext uri="{FF2B5EF4-FFF2-40B4-BE49-F238E27FC236}">
                  <a16:creationId xmlns:a16="http://schemas.microsoft.com/office/drawing/2014/main" id="{0E2CF847-D8D1-874E-C8E1-2692532746BF}"/>
                </a:ext>
              </a:extLst>
            </p:cNvPr>
            <p:cNvSpPr/>
            <p:nvPr/>
          </p:nvSpPr>
          <p:spPr>
            <a:xfrm rot="2683604" flipH="1">
              <a:off x="6575880" y="3277325"/>
              <a:ext cx="400298" cy="3266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2" name="Google Shape;2298;p54">
              <a:extLst>
                <a:ext uri="{FF2B5EF4-FFF2-40B4-BE49-F238E27FC236}">
                  <a16:creationId xmlns:a16="http://schemas.microsoft.com/office/drawing/2014/main" id="{DDC6276D-DEFE-6134-6BD2-1238C4A9EE60}"/>
                </a:ext>
              </a:extLst>
            </p:cNvPr>
            <p:cNvSpPr/>
            <p:nvPr/>
          </p:nvSpPr>
          <p:spPr>
            <a:xfrm rot="-3427727">
              <a:off x="6783652" y="3186527"/>
              <a:ext cx="523996" cy="42774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3" name="Google Shape;2299;p54">
              <a:extLst>
                <a:ext uri="{FF2B5EF4-FFF2-40B4-BE49-F238E27FC236}">
                  <a16:creationId xmlns:a16="http://schemas.microsoft.com/office/drawing/2014/main" id="{B324B329-6958-7775-885C-2689C78489E7}"/>
                </a:ext>
              </a:extLst>
            </p:cNvPr>
            <p:cNvSpPr/>
            <p:nvPr/>
          </p:nvSpPr>
          <p:spPr>
            <a:xfrm rot="3427727" flipH="1">
              <a:off x="7042702" y="3186527"/>
              <a:ext cx="523996" cy="42774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4" name="Google Shape;2300;p54">
              <a:extLst>
                <a:ext uri="{FF2B5EF4-FFF2-40B4-BE49-F238E27FC236}">
                  <a16:creationId xmlns:a16="http://schemas.microsoft.com/office/drawing/2014/main" id="{94511E62-886D-9C98-F39E-69C7F6448605}"/>
                </a:ext>
              </a:extLst>
            </p:cNvPr>
            <p:cNvSpPr/>
            <p:nvPr/>
          </p:nvSpPr>
          <p:spPr>
            <a:xfrm>
              <a:off x="6329300" y="337657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5" name="Google Shape;2301;p54">
              <a:extLst>
                <a:ext uri="{FF2B5EF4-FFF2-40B4-BE49-F238E27FC236}">
                  <a16:creationId xmlns:a16="http://schemas.microsoft.com/office/drawing/2014/main" id="{61AFD73D-F167-B141-E5F5-C9069CF466E3}"/>
                </a:ext>
              </a:extLst>
            </p:cNvPr>
            <p:cNvSpPr/>
            <p:nvPr/>
          </p:nvSpPr>
          <p:spPr>
            <a:xfrm>
              <a:off x="6591600" y="3131000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6" name="Google Shape;2302;p54">
              <a:extLst>
                <a:ext uri="{FF2B5EF4-FFF2-40B4-BE49-F238E27FC236}">
                  <a16:creationId xmlns:a16="http://schemas.microsoft.com/office/drawing/2014/main" id="{EFA31ACD-8351-18AB-D911-07EDA34AAC5A}"/>
                </a:ext>
              </a:extLst>
            </p:cNvPr>
            <p:cNvSpPr/>
            <p:nvPr/>
          </p:nvSpPr>
          <p:spPr>
            <a:xfrm>
              <a:off x="6861638" y="337657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7" name="Google Shape;2303;p54">
              <a:extLst>
                <a:ext uri="{FF2B5EF4-FFF2-40B4-BE49-F238E27FC236}">
                  <a16:creationId xmlns:a16="http://schemas.microsoft.com/office/drawing/2014/main" id="{1B54454D-9117-0974-4637-4A28187D6268}"/>
                </a:ext>
              </a:extLst>
            </p:cNvPr>
            <p:cNvSpPr/>
            <p:nvPr/>
          </p:nvSpPr>
          <p:spPr>
            <a:xfrm>
              <a:off x="7124413" y="2955838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8" name="Google Shape;2304;p54">
              <a:extLst>
                <a:ext uri="{FF2B5EF4-FFF2-40B4-BE49-F238E27FC236}">
                  <a16:creationId xmlns:a16="http://schemas.microsoft.com/office/drawing/2014/main" id="{88310A75-D76F-A9FC-3BE4-37233DB558FC}"/>
                </a:ext>
              </a:extLst>
            </p:cNvPr>
            <p:cNvSpPr/>
            <p:nvPr/>
          </p:nvSpPr>
          <p:spPr>
            <a:xfrm>
              <a:off x="7393988" y="338272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71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E054CA8-E315-5783-ADF5-67871D60F0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3216259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vert="horz"/>
          <a:lstStyle/>
          <a:p>
            <a:r>
              <a:rPr lang="en-US" dirty="0"/>
              <a:t>Analysis Procedure “Ask Question”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27464" y="2281238"/>
            <a:ext cx="10340636" cy="3700462"/>
          </a:xfrm>
        </p:spPr>
        <p:txBody>
          <a:bodyPr>
            <a:normAutofit/>
          </a:bodyPr>
          <a:lstStyle/>
          <a:p>
            <a:r>
              <a:rPr lang="en-US" b="1" dirty="0"/>
              <a:t>Targeted Audience :  </a:t>
            </a:r>
            <a:r>
              <a:rPr lang="en-US" dirty="0"/>
              <a:t>Middle management </a:t>
            </a:r>
          </a:p>
          <a:p>
            <a:r>
              <a:rPr lang="en-US" b="1" dirty="0"/>
              <a:t>Stakeholder Needs : </a:t>
            </a:r>
          </a:p>
          <a:p>
            <a:pPr>
              <a:buFontTx/>
              <a:buChar char="-"/>
            </a:pPr>
            <a:r>
              <a:rPr lang="en-US" dirty="0"/>
              <a:t>Sales , Profit and Cost across all chain’s Store , Products , Category .</a:t>
            </a:r>
          </a:p>
          <a:p>
            <a:r>
              <a:rPr lang="en-US" b="1" dirty="0"/>
              <a:t>Business Nature</a:t>
            </a:r>
            <a:r>
              <a:rPr lang="en-US" dirty="0"/>
              <a:t>: Super Market chain with 100 Stores overall 10 Country.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E054CA8-E315-5783-ADF5-67871D60F0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63784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E054CA8-E315-5783-ADF5-67871D60F0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vert="horz"/>
          <a:lstStyle/>
          <a:p>
            <a:r>
              <a:rPr lang="en-US" dirty="0"/>
              <a:t>Ask Question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27464" y="2281238"/>
            <a:ext cx="10340636" cy="3700462"/>
          </a:xfrm>
        </p:spPr>
        <p:txBody>
          <a:bodyPr>
            <a:normAutofit/>
          </a:bodyPr>
          <a:lstStyle/>
          <a:p>
            <a:r>
              <a:rPr lang="en-US" b="1" dirty="0"/>
              <a:t>Targeted Audience :  </a:t>
            </a:r>
            <a:r>
              <a:rPr lang="en-US" dirty="0"/>
              <a:t>Middle management </a:t>
            </a:r>
          </a:p>
          <a:p>
            <a:r>
              <a:rPr lang="en-US" b="1" dirty="0"/>
              <a:t>Stakeholder Needs : </a:t>
            </a:r>
          </a:p>
          <a:p>
            <a:pPr>
              <a:buFontTx/>
              <a:buChar char="-"/>
            </a:pPr>
            <a:r>
              <a:rPr lang="en-US" dirty="0"/>
              <a:t>Sales , Profit and Cost across all chain’s Store , Products , Category .</a:t>
            </a:r>
          </a:p>
          <a:p>
            <a:r>
              <a:rPr lang="en-US" b="1" dirty="0"/>
              <a:t>Business Nature</a:t>
            </a:r>
            <a:r>
              <a:rPr lang="en-US" dirty="0"/>
              <a:t>: Super Market chain with 100 Stores overall 10 Country.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1649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1E054CA8-E315-5783-ADF5-67871D60F0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56265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E054CA8-E315-5783-ADF5-67871D60F0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vert="horz"/>
          <a:lstStyle/>
          <a:p>
            <a:r>
              <a:rPr lang="en-US" dirty="0"/>
              <a:t>Collection &amp; Exploring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68354" y="2281237"/>
            <a:ext cx="10499746" cy="3609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By Exploring Data we found the following : </a:t>
            </a:r>
          </a:p>
          <a:p>
            <a:pPr marL="0" indent="0">
              <a:buNone/>
            </a:pPr>
            <a:r>
              <a:rPr lang="en-US" sz="2000" b="1" dirty="0"/>
              <a:t>Missing Data :  </a:t>
            </a:r>
            <a:r>
              <a:rPr lang="en-US" sz="2000" dirty="0"/>
              <a:t>Only had record for one day of May </a:t>
            </a:r>
          </a:p>
          <a:p>
            <a:pPr marL="0" indent="0">
              <a:buNone/>
            </a:pPr>
            <a:r>
              <a:rPr lang="en-US" sz="2000" b="1" dirty="0"/>
              <a:t>Blank Data : </a:t>
            </a:r>
            <a:r>
              <a:rPr lang="en-US" sz="2000" dirty="0"/>
              <a:t>Blank Cells  Excel : =Count Blank cells </a:t>
            </a:r>
          </a:p>
          <a:p>
            <a:pPr marL="0" indent="0">
              <a:buNone/>
            </a:pPr>
            <a:r>
              <a:rPr lang="en-US" sz="2000" b="1" dirty="0"/>
              <a:t>Illogical data : </a:t>
            </a:r>
          </a:p>
          <a:p>
            <a:pPr marL="0" indent="0">
              <a:buNone/>
            </a:pPr>
            <a:r>
              <a:rPr lang="en-US" sz="1800" dirty="0"/>
              <a:t>:Profit was illogical High compared with revenue As profit was 2.8 Million ,while </a:t>
            </a:r>
            <a:r>
              <a:rPr lang="en-US" sz="1800" dirty="0" err="1"/>
              <a:t>Reveune</a:t>
            </a:r>
            <a:r>
              <a:rPr lang="en-US" sz="1800" dirty="0"/>
              <a:t> 5.3 Million  , while Cost was represent ( 0.15 Million ) 3 % out of Revenue which it’s illogical , we found that there was cost element that weren’t added  ( Power [include cost of electricity – gas – water ] also the infrastructure cost [include Machines – Tools – water ] and other factors of cost.. The cost which has been calculated focused on material consumption 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EF284F-1226-E388-564B-E945DDF6D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1895"/>
              </p:ext>
            </p:extLst>
          </p:nvPr>
        </p:nvGraphicFramePr>
        <p:xfrm>
          <a:off x="6982631" y="2743341"/>
          <a:ext cx="4646644" cy="916683"/>
        </p:xfrm>
        <a:graphic>
          <a:graphicData uri="http://schemas.openxmlformats.org/drawingml/2006/table">
            <a:tbl>
              <a:tblPr firstRow="1" firstCol="1" bandRow="1"/>
              <a:tblGrid>
                <a:gridCol w="1119673">
                  <a:extLst>
                    <a:ext uri="{9D8B030D-6E8A-4147-A177-3AD203B41FA5}">
                      <a16:colId xmlns:a16="http://schemas.microsoft.com/office/drawing/2014/main" val="1727871617"/>
                    </a:ext>
                  </a:extLst>
                </a:gridCol>
                <a:gridCol w="1007706">
                  <a:extLst>
                    <a:ext uri="{9D8B030D-6E8A-4147-A177-3AD203B41FA5}">
                      <a16:colId xmlns:a16="http://schemas.microsoft.com/office/drawing/2014/main" val="2788731823"/>
                    </a:ext>
                  </a:extLst>
                </a:gridCol>
                <a:gridCol w="1054359">
                  <a:extLst>
                    <a:ext uri="{9D8B030D-6E8A-4147-A177-3AD203B41FA5}">
                      <a16:colId xmlns:a16="http://schemas.microsoft.com/office/drawing/2014/main" val="1939225546"/>
                    </a:ext>
                  </a:extLst>
                </a:gridCol>
                <a:gridCol w="1464906">
                  <a:extLst>
                    <a:ext uri="{9D8B030D-6E8A-4147-A177-3AD203B41FA5}">
                      <a16:colId xmlns:a16="http://schemas.microsoft.com/office/drawing/2014/main" val="2315470361"/>
                    </a:ext>
                  </a:extLst>
                </a:gridCol>
              </a:tblGrid>
              <a:tr h="61579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Product_Name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Category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Inventory_Level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Unit_Sold_per_transaction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509863"/>
                  </a:ext>
                </a:extLst>
              </a:tr>
              <a:tr h="30088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290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 defTabSz="9144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4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424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80952F55-47F5-BFE1-7105-52682082E8B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584128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60FD942-3F7C-4F0F-BE7C-9BA550B0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Cleaning &amp; Preparing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ACD73-876C-AE2A-E727-EA9585B15C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2219864"/>
            <a:ext cx="9152877" cy="3699328"/>
          </a:xfrm>
        </p:spPr>
        <p:txBody>
          <a:bodyPr>
            <a:normAutofit/>
          </a:bodyPr>
          <a:lstStyle/>
          <a:p>
            <a:r>
              <a:rPr lang="en-US" sz="1800" b="1" dirty="0"/>
              <a:t>Missing Data :  </a:t>
            </a:r>
            <a:r>
              <a:rPr lang="en-US" sz="1800" dirty="0"/>
              <a:t>removed Record of 1 May as the month isn’t completed 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/>
              <a:t>Blank Data :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Fill has many cell empty especially in Country name &amp; Category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Using Excel : 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Country name were missing in some records, we used Store ID via “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VlookUp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formula”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Category were missing in some records, we used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Product_Name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via “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VlookUp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formula”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Using Python :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 cell empty unit sold per transaction &amp; 1 cell inventory level , since these  count of cells has minor impact compared with the other records count we decided to drop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b="1" dirty="0">
              <a:solidFill>
                <a:srgbClr val="7030A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8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FB49E21-744F-1712-B29A-D9429B8C9C65}"/>
              </a:ext>
            </a:extLst>
          </p:cNvPr>
          <p:cNvSpPr txBox="1">
            <a:spLocks/>
          </p:cNvSpPr>
          <p:nvPr/>
        </p:nvSpPr>
        <p:spPr>
          <a:xfrm>
            <a:off x="5859261" y="4960504"/>
            <a:ext cx="5533009" cy="206982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pandas </a:t>
            </a:r>
            <a:r>
              <a:rPr lang="en-US" sz="18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pd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pd.read_csv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'/content/Uncleaned Data.csv'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df.isnull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().</a:t>
            </a:r>
            <a:r>
              <a:rPr lang="en-US" sz="1800" dirty="0">
                <a:solidFill>
                  <a:srgbClr val="795E2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sum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()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df.dropna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inplace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True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df.info()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>
              <a:lnSpc>
                <a:spcPts val="1425"/>
              </a:lnSpc>
              <a:spcBef>
                <a:spcPts val="0"/>
              </a:spcBef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df.describe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()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36329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80952F55-47F5-BFE1-7105-52682082E8B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0952F55-47F5-BFE1-7105-52682082E8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60FD942-3F7C-4F0F-BE7C-9BA550B0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Cleaning &amp; Preparing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E9616-F972-116B-2276-28295F9726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9730" y="2282008"/>
            <a:ext cx="10668370" cy="3699328"/>
          </a:xfrm>
        </p:spPr>
        <p:txBody>
          <a:bodyPr/>
          <a:lstStyle/>
          <a:p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Normalization :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had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only one table we’ve decided to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separate this fact table into 3 tables main – Product info – Store Info </a:t>
            </a: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Product info including (Product Code / </a:t>
            </a:r>
            <a:r>
              <a:rPr lang="en-US" sz="20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Product Name /Category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Store Info (Store ID / </a:t>
            </a:r>
            <a:r>
              <a:rPr lang="en-US" sz="20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Country/City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Flag (</a:t>
            </a:r>
            <a:r>
              <a:rPr lang="en-US" sz="20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Flag URL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 Country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9ECA6F2-B18E-BDBC-9E13-B7BF484EEBF4}"/>
              </a:ext>
            </a:extLst>
          </p:cNvPr>
          <p:cNvSpPr txBox="1">
            <a:spLocks/>
          </p:cNvSpPr>
          <p:nvPr/>
        </p:nvSpPr>
        <p:spPr>
          <a:xfrm>
            <a:off x="1635711" y="4795868"/>
            <a:ext cx="8360546" cy="468590"/>
          </a:xfrm>
          <a:prstGeom prst="rect">
            <a:avLst/>
          </a:prstGeom>
        </p:spPr>
        <p:txBody>
          <a:bodyPr vert="horz" lIns="0" tIns="228600" rIns="0" bIns="0" rtlCol="0">
            <a:normAutofit fontScale="92500" lnSpcReduction="10000"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7030A0"/>
                </a:solidFill>
              </a:rPr>
              <a:t>*Columns names that shall be removed from fact table to subsidiary tables</a:t>
            </a:r>
          </a:p>
        </p:txBody>
      </p:sp>
    </p:spTree>
    <p:extLst>
      <p:ext uri="{BB962C8B-B14F-4D97-AF65-F5344CB8AC3E}">
        <p14:creationId xmlns:p14="http://schemas.microsoft.com/office/powerpoint/2010/main" val="221567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80952F55-47F5-BFE1-7105-52682082E8B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418479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0952F55-47F5-BFE1-7105-52682082E8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E9616-F972-116B-2276-28295F9726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9730" y="2282008"/>
            <a:ext cx="10668370" cy="603235"/>
          </a:xfrm>
        </p:spPr>
        <p:txBody>
          <a:bodyPr/>
          <a:lstStyle/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Part elaborated explicitly on the main presentation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3F059A9-7A63-70D6-C755-F97B915BFA98}"/>
              </a:ext>
            </a:extLst>
          </p:cNvPr>
          <p:cNvSpPr txBox="1">
            <a:spLocks/>
          </p:cNvSpPr>
          <p:nvPr/>
        </p:nvSpPr>
        <p:spPr>
          <a:xfrm>
            <a:off x="652879" y="740337"/>
            <a:ext cx="10515600" cy="132556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Analysis &amp; Visualization</a:t>
            </a:r>
          </a:p>
        </p:txBody>
      </p:sp>
      <p:graphicFrame>
        <p:nvGraphicFramePr>
          <p:cNvPr id="12" name="Object 11">
            <a:hlinkClick r:id="" action="ppaction://ole?verb=0"/>
            <a:extLst>
              <a:ext uri="{FF2B5EF4-FFF2-40B4-BE49-F238E27FC236}">
                <a16:creationId xmlns:a16="http://schemas.microsoft.com/office/drawing/2014/main" id="{79E94D44-0DA5-D5BC-2103-35E42FAC48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51614"/>
              </p:ext>
            </p:extLst>
          </p:nvPr>
        </p:nvGraphicFramePr>
        <p:xfrm>
          <a:off x="8335577" y="2416945"/>
          <a:ext cx="2697332" cy="2336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5" imgW="914400" imgH="792685" progId="PowerPoint.Show.12">
                  <p:embed/>
                </p:oleObj>
              </mc:Choice>
              <mc:Fallback>
                <p:oleObj name="Presentation" showAsIcon="1" r:id="rId5" imgW="914400" imgH="79268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35577" y="2416945"/>
                        <a:ext cx="2697332" cy="2336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91955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{A4BCB5F5-984E-43BD-B825-F550170196AF}tf78853419_win32</Template>
  <TotalTime>39</TotalTime>
  <Words>505</Words>
  <Application>Microsoft Office PowerPoint</Application>
  <PresentationFormat>Widescreen</PresentationFormat>
  <Paragraphs>70</Paragraphs>
  <Slides>10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Barlow Semi Condensed</vt:lpstr>
      <vt:lpstr>Calibri</vt:lpstr>
      <vt:lpstr>Courier New</vt:lpstr>
      <vt:lpstr>Franklin Gothic Book</vt:lpstr>
      <vt:lpstr>Franklin Gothic Demi</vt:lpstr>
      <vt:lpstr>Titillium Web</vt:lpstr>
      <vt:lpstr>Custom</vt:lpstr>
      <vt:lpstr>think-cell Slide</vt:lpstr>
      <vt:lpstr>Microsoft PowerPoint Presentation</vt:lpstr>
      <vt:lpstr>Project  Documentation </vt:lpstr>
      <vt:lpstr>Agenda</vt:lpstr>
      <vt:lpstr>PowerPoint Presentation</vt:lpstr>
      <vt:lpstr>Analysis Procedure “Ask Question”</vt:lpstr>
      <vt:lpstr>Ask Question</vt:lpstr>
      <vt:lpstr>Collection &amp; Exploring</vt:lpstr>
      <vt:lpstr>Cleaning &amp; Preparing</vt:lpstr>
      <vt:lpstr>Cleaning &amp; Preparing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:creator>Marian Amread</dc:creator>
  <cp:lastModifiedBy>Marian Amread</cp:lastModifiedBy>
  <cp:revision>25</cp:revision>
  <dcterms:created xsi:type="dcterms:W3CDTF">2024-10-21T19:25:46Z</dcterms:created>
  <dcterms:modified xsi:type="dcterms:W3CDTF">2024-10-21T20:04:59Z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